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sldIdLst>
    <p:sldId id="256" r:id="rId2"/>
    <p:sldId id="339" r:id="rId3"/>
    <p:sldId id="303" r:id="rId4"/>
    <p:sldId id="340" r:id="rId5"/>
    <p:sldId id="306" r:id="rId6"/>
    <p:sldId id="342" r:id="rId7"/>
    <p:sldId id="357" r:id="rId8"/>
    <p:sldId id="358" r:id="rId9"/>
    <p:sldId id="34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D5E3"/>
    <a:srgbClr val="C9D3F3"/>
    <a:srgbClr val="FF6699"/>
    <a:srgbClr val="FFCC99"/>
    <a:srgbClr val="CCFF99"/>
    <a:srgbClr val="E8D1FF"/>
    <a:srgbClr val="C5E6FF"/>
    <a:srgbClr val="FF9FBF"/>
    <a:srgbClr val="FFB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irat\Documents\&#1044;&#1080;&#1072;&#1075;&#1088;&#1072;&#1084;&#1084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900500749640025E-2"/>
          <c:y val="3.000933216681248E-2"/>
          <c:w val="0.51611787903828354"/>
          <c:h val="0.495062408865558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 и литература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знание ФГОС</c:v>
                </c:pt>
                <c:pt idx="1">
                  <c:v>системно-деятельностный подход</c:v>
                </c:pt>
                <c:pt idx="2">
                  <c:v>структура урока</c:v>
                </c:pt>
                <c:pt idx="3">
                  <c:v>технологии работы с особенными детьми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6.25</c:v>
                </c:pt>
                <c:pt idx="1">
                  <c:v>5.25</c:v>
                </c:pt>
                <c:pt idx="2">
                  <c:v>6.3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математика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знание ФГОС</c:v>
                </c:pt>
                <c:pt idx="1">
                  <c:v>системно-деятельностный подход</c:v>
                </c:pt>
                <c:pt idx="2">
                  <c:v>структура урока</c:v>
                </c:pt>
                <c:pt idx="3">
                  <c:v>технологии работы с особенными детьми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6.3</c:v>
                </c:pt>
                <c:pt idx="1">
                  <c:v>7</c:v>
                </c:pt>
                <c:pt idx="2">
                  <c:v>5.8</c:v>
                </c:pt>
                <c:pt idx="3">
                  <c:v>6.8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английский язык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знание ФГОС</c:v>
                </c:pt>
                <c:pt idx="1">
                  <c:v>системно-деятельностный подход</c:v>
                </c:pt>
                <c:pt idx="2">
                  <c:v>структура урока</c:v>
                </c:pt>
                <c:pt idx="3">
                  <c:v>технологии работы с особенными детьми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татарский язык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знание ФГОС</c:v>
                </c:pt>
                <c:pt idx="1">
                  <c:v>системно-деятельностный подход</c:v>
                </c:pt>
                <c:pt idx="2">
                  <c:v>структура урока</c:v>
                </c:pt>
                <c:pt idx="3">
                  <c:v>технологии работы с особенными детьми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6.8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история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знание ФГОС</c:v>
                </c:pt>
                <c:pt idx="1">
                  <c:v>системно-деятельностный подход</c:v>
                </c:pt>
                <c:pt idx="2">
                  <c:v>структура урока</c:v>
                </c:pt>
                <c:pt idx="3">
                  <c:v>технологии работы с особенными детьми</c:v>
                </c:pt>
              </c:strCache>
            </c:strRef>
          </c:cat>
          <c:val>
            <c:numRef>
              <c:f>Лист1!$F$2:$F$5</c:f>
              <c:numCache>
                <c:formatCode>d\-mmm</c:formatCode>
                <c:ptCount val="4"/>
                <c:pt idx="0" formatCode="General">
                  <c:v>7.2</c:v>
                </c:pt>
                <c:pt idx="1">
                  <c:v>8.1999999999999993</c:v>
                </c:pt>
                <c:pt idx="2" formatCode="General">
                  <c:v>8</c:v>
                </c:pt>
                <c:pt idx="3" formatCode="General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896896"/>
        <c:axId val="116898432"/>
        <c:axId val="116568960"/>
      </c:bar3DChart>
      <c:catAx>
        <c:axId val="11689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6898432"/>
        <c:crosses val="autoZero"/>
        <c:auto val="1"/>
        <c:lblAlgn val="ctr"/>
        <c:lblOffset val="100"/>
        <c:noMultiLvlLbl val="0"/>
      </c:catAx>
      <c:valAx>
        <c:axId val="116898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896896"/>
        <c:crosses val="autoZero"/>
        <c:crossBetween val="between"/>
      </c:valAx>
      <c:serAx>
        <c:axId val="11656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6898432"/>
        <c:crosses val="autoZero"/>
        <c:tickLblSkip val="4"/>
        <c:tickMarkSkip val="1"/>
      </c:serAx>
      <c:spPr>
        <a:noFill/>
        <a:ln w="25404">
          <a:noFill/>
        </a:ln>
      </c:spPr>
    </c:plotArea>
    <c:legend>
      <c:legendPos val="r"/>
      <c:layout>
        <c:manualLayout>
          <c:xMode val="edge"/>
          <c:yMode val="edge"/>
          <c:x val="0.51304123143836866"/>
          <c:y val="0.5881210265383493"/>
          <c:w val="0.25719595664458156"/>
          <c:h val="0.3348687664041994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Уровень сформированности профессиональный компетентностей учителей Советского района</a:t>
            </a:r>
          </a:p>
        </c:rich>
      </c:tx>
      <c:layout>
        <c:manualLayout>
          <c:xMode val="edge"/>
          <c:yMode val="edge"/>
          <c:x val="0.16919444444444459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на начало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5612802498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564990145645412E-3"/>
                  <c:y val="-9.3676814988290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1129980291290825E-3"/>
                  <c:y val="-9.3676814988290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6694970436936233E-3"/>
                  <c:y val="-9.3676814988289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5"/>
                <c:pt idx="0">
                  <c:v>коммуникативная</c:v>
                </c:pt>
                <c:pt idx="1">
                  <c:v>методологическая</c:v>
                </c:pt>
                <c:pt idx="2">
                  <c:v>организационная</c:v>
                </c:pt>
                <c:pt idx="3">
                  <c:v>информационная</c:v>
                </c:pt>
                <c:pt idx="4">
                  <c:v>рефлексивная</c:v>
                </c:pt>
              </c:strCache>
            </c:strRef>
          </c:cat>
          <c:val>
            <c:numRef>
              <c:f>Лист1!$B$3:$B$7</c:f>
              <c:numCache>
                <c:formatCode>0%</c:formatCode>
                <c:ptCount val="5"/>
                <c:pt idx="0">
                  <c:v>0.63000000000000012</c:v>
                </c:pt>
                <c:pt idx="1">
                  <c:v>0.53</c:v>
                </c:pt>
                <c:pt idx="2">
                  <c:v>0.69000000000000006</c:v>
                </c:pt>
                <c:pt idx="3">
                  <c:v>0.81</c:v>
                </c:pt>
                <c:pt idx="4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на конец</c:v>
                </c:pt>
              </c:strCache>
            </c:strRef>
          </c:tx>
          <c:spPr>
            <a:solidFill>
              <a:srgbClr val="FF6699"/>
            </a:solidFill>
          </c:spPr>
          <c:invertIfNegative val="0"/>
          <c:dLbls>
            <c:dLbl>
              <c:idx val="0"/>
              <c:layout>
                <c:manualLayout>
                  <c:x val="1.8677988174774493E-2"/>
                  <c:y val="-9.3676814988290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3389940873872465E-3"/>
                  <c:y val="-2.8103044496487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895493101951788E-2"/>
                  <c:y val="-2.4980729867782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234487189339036E-2"/>
                  <c:y val="-2.4980483996877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4008491131080872E-2"/>
                  <c:y val="-2.4980483996877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D5E3"/>
              </a:solidFill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5"/>
                <c:pt idx="0">
                  <c:v>коммуникативная</c:v>
                </c:pt>
                <c:pt idx="1">
                  <c:v>методологическая</c:v>
                </c:pt>
                <c:pt idx="2">
                  <c:v>организационная</c:v>
                </c:pt>
                <c:pt idx="3">
                  <c:v>информационная</c:v>
                </c:pt>
                <c:pt idx="4">
                  <c:v>рефлексивная</c:v>
                </c:pt>
              </c:strCache>
            </c:strRef>
          </c:cat>
          <c:val>
            <c:numRef>
              <c:f>Лист1!$C$3:$C$7</c:f>
              <c:numCache>
                <c:formatCode>0%</c:formatCode>
                <c:ptCount val="5"/>
                <c:pt idx="0">
                  <c:v>0.75000000000000011</c:v>
                </c:pt>
                <c:pt idx="1">
                  <c:v>0.6100000000000001</c:v>
                </c:pt>
                <c:pt idx="2">
                  <c:v>0.73000000000000009</c:v>
                </c:pt>
                <c:pt idx="3">
                  <c:v>0.87000000000000011</c:v>
                </c:pt>
                <c:pt idx="4">
                  <c:v>0.56000000000000005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770688"/>
        <c:axId val="116771840"/>
        <c:axId val="0"/>
      </c:bar3DChart>
      <c:catAx>
        <c:axId val="116770688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 rot="-780000"/>
          <a:lstStyle/>
          <a:p>
            <a:pPr>
              <a:defRPr sz="1200" b="1"/>
            </a:pPr>
            <a:endParaRPr lang="ru-RU"/>
          </a:p>
        </c:txPr>
        <c:crossAx val="116771840"/>
        <c:crosses val="autoZero"/>
        <c:auto val="1"/>
        <c:lblAlgn val="ctr"/>
        <c:lblOffset val="100"/>
        <c:noMultiLvlLbl val="0"/>
      </c:catAx>
      <c:valAx>
        <c:axId val="1167718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6770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8150988603667719"/>
          <c:y val="3.542673107890499E-2"/>
          <c:w val="0.52785285454402731"/>
          <c:h val="0.933008989818301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9FF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solidFill>
                <a:srgbClr val="FFD5E3"/>
              </a:solidFill>
            </c:spPr>
            <c:txPr>
              <a:bodyPr/>
              <a:lstStyle/>
              <a:p>
                <a:pPr>
                  <a:defRPr sz="1200" b="1"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Лист1!$B$15:$B$25</c:f>
              <c:strCache>
                <c:ptCount val="11"/>
                <c:pt idx="0">
                  <c:v>умение с достаточной полнотой 
и точностью выражать свои мысли</c:v>
                </c:pt>
                <c:pt idx="1">
                  <c:v>умение находить информацию
 из имеющегося жизненного опыта</c:v>
                </c:pt>
                <c:pt idx="2">
                  <c:v>умение устанавливать ассоциации</c:v>
                </c:pt>
                <c:pt idx="3">
                  <c:v>умение строить речевое высказывание
 в письменной форме</c:v>
                </c:pt>
                <c:pt idx="4">
                  <c:v>умение использовать знаково-
символические действия</c:v>
                </c:pt>
                <c:pt idx="5">
                  <c:v>умение вычитывать из текста информацию, 
данную в неявном виде</c:v>
                </c:pt>
                <c:pt idx="6">
                  <c:v>умение ставить вопросы в
 поиске информации</c:v>
                </c:pt>
                <c:pt idx="7">
                  <c:v>умение составить план</c:v>
                </c:pt>
                <c:pt idx="8">
                  <c:v>умение понимать главную мысль текста</c:v>
                </c:pt>
                <c:pt idx="9">
                  <c:v>умение озаглавить текст, понимать цель 
чтения и осмысливать прочитанное</c:v>
                </c:pt>
                <c:pt idx="10">
                  <c:v>свободная ориентация и восприятие текстов</c:v>
                </c:pt>
              </c:strCache>
            </c:strRef>
          </c:cat>
          <c:val>
            <c:numRef>
              <c:f>Лист1!$C$15:$C$25</c:f>
              <c:numCache>
                <c:formatCode>0.00%</c:formatCode>
                <c:ptCount val="11"/>
                <c:pt idx="0">
                  <c:v>0.47599999999999998</c:v>
                </c:pt>
                <c:pt idx="1">
                  <c:v>0.64300000000000002</c:v>
                </c:pt>
                <c:pt idx="2">
                  <c:v>0.625</c:v>
                </c:pt>
                <c:pt idx="3">
                  <c:v>0.53700000000000003</c:v>
                </c:pt>
                <c:pt idx="4">
                  <c:v>0.46300000000000002</c:v>
                </c:pt>
                <c:pt idx="5" formatCode="0%">
                  <c:v>0.54</c:v>
                </c:pt>
                <c:pt idx="6">
                  <c:v>0.77600000000000002</c:v>
                </c:pt>
                <c:pt idx="7">
                  <c:v>0.84299999999999997</c:v>
                </c:pt>
                <c:pt idx="8" formatCode="0%">
                  <c:v>0.67</c:v>
                </c:pt>
                <c:pt idx="9" formatCode="0%">
                  <c:v>0.83</c:v>
                </c:pt>
                <c:pt idx="10">
                  <c:v>0.875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80608"/>
        <c:axId val="118982144"/>
      </c:barChart>
      <c:catAx>
        <c:axId val="1189806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8982144"/>
        <c:crosses val="autoZero"/>
        <c:auto val="1"/>
        <c:lblAlgn val="ctr"/>
        <c:lblOffset val="100"/>
        <c:noMultiLvlLbl val="0"/>
      </c:catAx>
      <c:valAx>
        <c:axId val="118982144"/>
        <c:scaling>
          <c:orientation val="minMax"/>
        </c:scaling>
        <c:delete val="1"/>
        <c:axPos val="b"/>
        <c:majorGridlines/>
        <c:numFmt formatCode="0.00%" sourceLinked="1"/>
        <c:majorTickMark val="out"/>
        <c:minorTickMark val="none"/>
        <c:tickLblPos val="nextTo"/>
        <c:crossAx val="118980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EB83A-8CBE-4652-B189-5DDB6145F83E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B75535-7862-4228-9A80-B7713B694FF7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Педагогический консалтинг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095711-3010-48C7-923C-E5C968C9F66F}" type="parTrans" cxnId="{9EE660A0-4240-4709-9CAE-D9A71F3B38AD}">
      <dgm:prSet/>
      <dgm:spPr/>
      <dgm:t>
        <a:bodyPr/>
        <a:lstStyle/>
        <a:p>
          <a:endParaRPr lang="ru-RU"/>
        </a:p>
      </dgm:t>
    </dgm:pt>
    <dgm:pt modelId="{7D10FCD7-11CC-45C9-A4C2-62BC1F63A870}" type="sibTrans" cxnId="{9EE660A0-4240-4709-9CAE-D9A71F3B38AD}">
      <dgm:prSet/>
      <dgm:spPr/>
      <dgm:t>
        <a:bodyPr/>
        <a:lstStyle/>
        <a:p>
          <a:endParaRPr lang="ru-RU"/>
        </a:p>
      </dgm:t>
    </dgm:pt>
    <dgm:pt modelId="{05F2FA83-8A5E-4946-94F9-958970F0E129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Социально-педагогический консалтинг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529258-C943-46B9-A4C9-40E4A1F19518}" type="parTrans" cxnId="{98344672-276D-4BA5-8634-BE8D30392AAD}">
      <dgm:prSet/>
      <dgm:spPr/>
      <dgm:t>
        <a:bodyPr/>
        <a:lstStyle/>
        <a:p>
          <a:endParaRPr lang="ru-RU"/>
        </a:p>
      </dgm:t>
    </dgm:pt>
    <dgm:pt modelId="{CC13D77F-C169-46A2-B2AE-E511F31DD83B}" type="sibTrans" cxnId="{98344672-276D-4BA5-8634-BE8D30392AAD}">
      <dgm:prSet/>
      <dgm:spPr/>
      <dgm:t>
        <a:bodyPr/>
        <a:lstStyle/>
        <a:p>
          <a:endParaRPr lang="ru-RU"/>
        </a:p>
      </dgm:t>
    </dgm:pt>
    <dgm:pt modelId="{E1D1AD1A-EC3B-4576-B160-3CBFE43A99B3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Психологический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396EF8-0C22-4D19-A365-FE705B0FE225}" type="parTrans" cxnId="{5311AB5C-BC48-4826-8C86-6AF0BF11331F}">
      <dgm:prSet/>
      <dgm:spPr/>
      <dgm:t>
        <a:bodyPr/>
        <a:lstStyle/>
        <a:p>
          <a:endParaRPr lang="ru-RU"/>
        </a:p>
      </dgm:t>
    </dgm:pt>
    <dgm:pt modelId="{29053226-D8C1-4FBA-9701-A26C1D91AF22}" type="sibTrans" cxnId="{5311AB5C-BC48-4826-8C86-6AF0BF11331F}">
      <dgm:prSet/>
      <dgm:spPr/>
      <dgm:t>
        <a:bodyPr/>
        <a:lstStyle/>
        <a:p>
          <a:endParaRPr lang="ru-RU"/>
        </a:p>
      </dgm:t>
    </dgm:pt>
    <dgm:pt modelId="{E6B9163C-112E-4CFD-ACFB-0E61080ED04C}">
      <dgm:prSet custT="1"/>
      <dgm:spPr/>
      <dgm:t>
        <a:bodyPr/>
        <a:lstStyle/>
        <a:p>
          <a:pPr rtl="0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Управленческий консалтинг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CC907A-1184-44EC-AA4D-8B060B6ABEB0}" type="parTrans" cxnId="{96708834-A0BF-42DC-AF11-AF8FB6EF2F71}">
      <dgm:prSet/>
      <dgm:spPr/>
      <dgm:t>
        <a:bodyPr/>
        <a:lstStyle/>
        <a:p>
          <a:endParaRPr lang="ru-RU"/>
        </a:p>
      </dgm:t>
    </dgm:pt>
    <dgm:pt modelId="{78E76C2F-A0DB-4F81-97C0-02AF441A3AAB}" type="sibTrans" cxnId="{96708834-A0BF-42DC-AF11-AF8FB6EF2F71}">
      <dgm:prSet/>
      <dgm:spPr/>
      <dgm:t>
        <a:bodyPr/>
        <a:lstStyle/>
        <a:p>
          <a:endParaRPr lang="ru-RU"/>
        </a:p>
      </dgm:t>
    </dgm:pt>
    <dgm:pt modelId="{7322A805-4BE6-4451-AEF3-C7BE2B59CA8A}" type="pres">
      <dgm:prSet presAssocID="{45FEB83A-8CBE-4652-B189-5DDB6145F83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8E9025-F819-4537-BC5C-80EEEF0973EA}" type="pres">
      <dgm:prSet presAssocID="{15B75535-7862-4228-9A80-B7713B694FF7}" presName="circle1" presStyleLbl="node1" presStyleIdx="0" presStyleCnt="4"/>
      <dgm:spPr>
        <a:solidFill>
          <a:srgbClr val="C5E6FF"/>
        </a:solidFill>
      </dgm:spPr>
    </dgm:pt>
    <dgm:pt modelId="{C6AED9D1-0A3D-46DA-85A9-257BAE0DD907}" type="pres">
      <dgm:prSet presAssocID="{15B75535-7862-4228-9A80-B7713B694FF7}" presName="space" presStyleCnt="0"/>
      <dgm:spPr/>
    </dgm:pt>
    <dgm:pt modelId="{9FC881C7-07D8-4296-A416-11B7F006DC61}" type="pres">
      <dgm:prSet presAssocID="{15B75535-7862-4228-9A80-B7713B694FF7}" presName="rect1" presStyleLbl="alignAcc1" presStyleIdx="0" presStyleCnt="4"/>
      <dgm:spPr/>
      <dgm:t>
        <a:bodyPr/>
        <a:lstStyle/>
        <a:p>
          <a:endParaRPr lang="ru-RU"/>
        </a:p>
      </dgm:t>
    </dgm:pt>
    <dgm:pt modelId="{02B935BF-F94A-4EB1-8B4D-9D6BEB4F36AC}" type="pres">
      <dgm:prSet presAssocID="{05F2FA83-8A5E-4946-94F9-958970F0E129}" presName="vertSpace2" presStyleLbl="node1" presStyleIdx="0" presStyleCnt="4"/>
      <dgm:spPr/>
    </dgm:pt>
    <dgm:pt modelId="{52E7791C-0E88-459C-89C2-FDC23641B5EC}" type="pres">
      <dgm:prSet presAssocID="{05F2FA83-8A5E-4946-94F9-958970F0E129}" presName="circle2" presStyleLbl="node1" presStyleIdx="1" presStyleCnt="4"/>
      <dgm:spPr>
        <a:solidFill>
          <a:srgbClr val="FF9FBF"/>
        </a:solidFill>
      </dgm:spPr>
    </dgm:pt>
    <dgm:pt modelId="{8259935A-DF22-4433-8855-29BD71BE0F27}" type="pres">
      <dgm:prSet presAssocID="{05F2FA83-8A5E-4946-94F9-958970F0E129}" presName="rect2" presStyleLbl="alignAcc1" presStyleIdx="1" presStyleCnt="4"/>
      <dgm:spPr/>
      <dgm:t>
        <a:bodyPr/>
        <a:lstStyle/>
        <a:p>
          <a:endParaRPr lang="ru-RU"/>
        </a:p>
      </dgm:t>
    </dgm:pt>
    <dgm:pt modelId="{A2EA15DB-A182-4C57-AE69-7132E98BA308}" type="pres">
      <dgm:prSet presAssocID="{E1D1AD1A-EC3B-4576-B160-3CBFE43A99B3}" presName="vertSpace3" presStyleLbl="node1" presStyleIdx="1" presStyleCnt="4"/>
      <dgm:spPr/>
    </dgm:pt>
    <dgm:pt modelId="{441CDC1F-CBE1-4A05-9B84-FEF6ED06BC6C}" type="pres">
      <dgm:prSet presAssocID="{E1D1AD1A-EC3B-4576-B160-3CBFE43A99B3}" presName="circle3" presStyleLbl="node1" presStyleIdx="2" presStyleCnt="4"/>
      <dgm:spPr>
        <a:solidFill>
          <a:srgbClr val="92D050"/>
        </a:solidFill>
      </dgm:spPr>
    </dgm:pt>
    <dgm:pt modelId="{09AB2968-1324-40E0-9196-058CFDD83DAB}" type="pres">
      <dgm:prSet presAssocID="{E1D1AD1A-EC3B-4576-B160-3CBFE43A99B3}" presName="rect3" presStyleLbl="alignAcc1" presStyleIdx="2" presStyleCnt="4"/>
      <dgm:spPr/>
      <dgm:t>
        <a:bodyPr/>
        <a:lstStyle/>
        <a:p>
          <a:endParaRPr lang="ru-RU"/>
        </a:p>
      </dgm:t>
    </dgm:pt>
    <dgm:pt modelId="{E19C4CAA-3850-45D2-88A9-AB29B47530E9}" type="pres">
      <dgm:prSet presAssocID="{E6B9163C-112E-4CFD-ACFB-0E61080ED04C}" presName="vertSpace4" presStyleLbl="node1" presStyleIdx="2" presStyleCnt="4"/>
      <dgm:spPr/>
    </dgm:pt>
    <dgm:pt modelId="{A7A3790C-FBA0-4AEE-85A4-3954EA289A78}" type="pres">
      <dgm:prSet presAssocID="{E6B9163C-112E-4CFD-ACFB-0E61080ED04C}" presName="circle4" presStyleLbl="node1" presStyleIdx="3" presStyleCnt="4"/>
      <dgm:spPr>
        <a:solidFill>
          <a:srgbClr val="FFC000"/>
        </a:solidFill>
      </dgm:spPr>
    </dgm:pt>
    <dgm:pt modelId="{B6C28BE4-6D53-430A-B602-3DD4D237EA68}" type="pres">
      <dgm:prSet presAssocID="{E6B9163C-112E-4CFD-ACFB-0E61080ED04C}" presName="rect4" presStyleLbl="alignAcc1" presStyleIdx="3" presStyleCnt="4"/>
      <dgm:spPr/>
      <dgm:t>
        <a:bodyPr/>
        <a:lstStyle/>
        <a:p>
          <a:endParaRPr lang="ru-RU"/>
        </a:p>
      </dgm:t>
    </dgm:pt>
    <dgm:pt modelId="{0FD6A1B9-3FBC-4DCF-9789-21C66FB17EB0}" type="pres">
      <dgm:prSet presAssocID="{15B75535-7862-4228-9A80-B7713B694FF7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BCB00-42F8-4BDE-9C5F-E055B8E041B8}" type="pres">
      <dgm:prSet presAssocID="{05F2FA83-8A5E-4946-94F9-958970F0E12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DD320-DEA2-4958-8C61-6A604C627FF4}" type="pres">
      <dgm:prSet presAssocID="{E1D1AD1A-EC3B-4576-B160-3CBFE43A99B3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0C08B-0691-46BD-93BD-342D4C879E05}" type="pres">
      <dgm:prSet presAssocID="{E6B9163C-112E-4CFD-ACFB-0E61080ED04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3D0C0A-94A0-4238-A8E1-56AFE094E56E}" type="presOf" srcId="{45FEB83A-8CBE-4652-B189-5DDB6145F83E}" destId="{7322A805-4BE6-4451-AEF3-C7BE2B59CA8A}" srcOrd="0" destOrd="0" presId="urn:microsoft.com/office/officeart/2005/8/layout/target3"/>
    <dgm:cxn modelId="{A272F2D2-1278-4392-B37B-94DCB2A93B8D}" type="presOf" srcId="{05F2FA83-8A5E-4946-94F9-958970F0E129}" destId="{8259935A-DF22-4433-8855-29BD71BE0F27}" srcOrd="0" destOrd="0" presId="urn:microsoft.com/office/officeart/2005/8/layout/target3"/>
    <dgm:cxn modelId="{9EE660A0-4240-4709-9CAE-D9A71F3B38AD}" srcId="{45FEB83A-8CBE-4652-B189-5DDB6145F83E}" destId="{15B75535-7862-4228-9A80-B7713B694FF7}" srcOrd="0" destOrd="0" parTransId="{8B095711-3010-48C7-923C-E5C968C9F66F}" sibTransId="{7D10FCD7-11CC-45C9-A4C2-62BC1F63A870}"/>
    <dgm:cxn modelId="{D66D3FD2-9FEE-4450-9E54-5C496C179B4D}" type="presOf" srcId="{15B75535-7862-4228-9A80-B7713B694FF7}" destId="{0FD6A1B9-3FBC-4DCF-9789-21C66FB17EB0}" srcOrd="1" destOrd="0" presId="urn:microsoft.com/office/officeart/2005/8/layout/target3"/>
    <dgm:cxn modelId="{5311AB5C-BC48-4826-8C86-6AF0BF11331F}" srcId="{45FEB83A-8CBE-4652-B189-5DDB6145F83E}" destId="{E1D1AD1A-EC3B-4576-B160-3CBFE43A99B3}" srcOrd="2" destOrd="0" parTransId="{4A396EF8-0C22-4D19-A365-FE705B0FE225}" sibTransId="{29053226-D8C1-4FBA-9701-A26C1D91AF22}"/>
    <dgm:cxn modelId="{3112F3DB-F70D-42BE-960C-41A5B55BF6D3}" type="presOf" srcId="{15B75535-7862-4228-9A80-B7713B694FF7}" destId="{9FC881C7-07D8-4296-A416-11B7F006DC61}" srcOrd="0" destOrd="0" presId="urn:microsoft.com/office/officeart/2005/8/layout/target3"/>
    <dgm:cxn modelId="{96708834-A0BF-42DC-AF11-AF8FB6EF2F71}" srcId="{45FEB83A-8CBE-4652-B189-5DDB6145F83E}" destId="{E6B9163C-112E-4CFD-ACFB-0E61080ED04C}" srcOrd="3" destOrd="0" parTransId="{31CC907A-1184-44EC-AA4D-8B060B6ABEB0}" sibTransId="{78E76C2F-A0DB-4F81-97C0-02AF441A3AAB}"/>
    <dgm:cxn modelId="{6A61F1C0-08CE-4360-95D3-56A53053B865}" type="presOf" srcId="{E6B9163C-112E-4CFD-ACFB-0E61080ED04C}" destId="{F0A0C08B-0691-46BD-93BD-342D4C879E05}" srcOrd="1" destOrd="0" presId="urn:microsoft.com/office/officeart/2005/8/layout/target3"/>
    <dgm:cxn modelId="{363D92F6-7435-4882-BBB3-B0DB91D6EA3B}" type="presOf" srcId="{05F2FA83-8A5E-4946-94F9-958970F0E129}" destId="{600BCB00-42F8-4BDE-9C5F-E055B8E041B8}" srcOrd="1" destOrd="0" presId="urn:microsoft.com/office/officeart/2005/8/layout/target3"/>
    <dgm:cxn modelId="{BCB1AD61-78B1-4E61-BF3A-1334A33B9A14}" type="presOf" srcId="{E1D1AD1A-EC3B-4576-B160-3CBFE43A99B3}" destId="{09AB2968-1324-40E0-9196-058CFDD83DAB}" srcOrd="0" destOrd="0" presId="urn:microsoft.com/office/officeart/2005/8/layout/target3"/>
    <dgm:cxn modelId="{B597B859-B749-4763-A045-D16BA4981FBF}" type="presOf" srcId="{E1D1AD1A-EC3B-4576-B160-3CBFE43A99B3}" destId="{DF2DD320-DEA2-4958-8C61-6A604C627FF4}" srcOrd="1" destOrd="0" presId="urn:microsoft.com/office/officeart/2005/8/layout/target3"/>
    <dgm:cxn modelId="{F128D6AA-43C0-44DD-842F-093B94087D87}" type="presOf" srcId="{E6B9163C-112E-4CFD-ACFB-0E61080ED04C}" destId="{B6C28BE4-6D53-430A-B602-3DD4D237EA68}" srcOrd="0" destOrd="0" presId="urn:microsoft.com/office/officeart/2005/8/layout/target3"/>
    <dgm:cxn modelId="{98344672-276D-4BA5-8634-BE8D30392AAD}" srcId="{45FEB83A-8CBE-4652-B189-5DDB6145F83E}" destId="{05F2FA83-8A5E-4946-94F9-958970F0E129}" srcOrd="1" destOrd="0" parTransId="{3E529258-C943-46B9-A4C9-40E4A1F19518}" sibTransId="{CC13D77F-C169-46A2-B2AE-E511F31DD83B}"/>
    <dgm:cxn modelId="{A9A3E83D-BD1B-4B05-8F8B-E299862122A8}" type="presParOf" srcId="{7322A805-4BE6-4451-AEF3-C7BE2B59CA8A}" destId="{548E9025-F819-4537-BC5C-80EEEF0973EA}" srcOrd="0" destOrd="0" presId="urn:microsoft.com/office/officeart/2005/8/layout/target3"/>
    <dgm:cxn modelId="{93B66BB9-F4C5-4716-8284-AC46650317BF}" type="presParOf" srcId="{7322A805-4BE6-4451-AEF3-C7BE2B59CA8A}" destId="{C6AED9D1-0A3D-46DA-85A9-257BAE0DD907}" srcOrd="1" destOrd="0" presId="urn:microsoft.com/office/officeart/2005/8/layout/target3"/>
    <dgm:cxn modelId="{6B1524A5-F155-4AF4-857E-735F2775FBFB}" type="presParOf" srcId="{7322A805-4BE6-4451-AEF3-C7BE2B59CA8A}" destId="{9FC881C7-07D8-4296-A416-11B7F006DC61}" srcOrd="2" destOrd="0" presId="urn:microsoft.com/office/officeart/2005/8/layout/target3"/>
    <dgm:cxn modelId="{C200882D-A05D-4627-B2C8-51A8CE561CE6}" type="presParOf" srcId="{7322A805-4BE6-4451-AEF3-C7BE2B59CA8A}" destId="{02B935BF-F94A-4EB1-8B4D-9D6BEB4F36AC}" srcOrd="3" destOrd="0" presId="urn:microsoft.com/office/officeart/2005/8/layout/target3"/>
    <dgm:cxn modelId="{6A22424E-36F1-4D14-BA10-C2803ED32423}" type="presParOf" srcId="{7322A805-4BE6-4451-AEF3-C7BE2B59CA8A}" destId="{52E7791C-0E88-459C-89C2-FDC23641B5EC}" srcOrd="4" destOrd="0" presId="urn:microsoft.com/office/officeart/2005/8/layout/target3"/>
    <dgm:cxn modelId="{82DF4184-3A89-456D-9808-7A236695B65B}" type="presParOf" srcId="{7322A805-4BE6-4451-AEF3-C7BE2B59CA8A}" destId="{8259935A-DF22-4433-8855-29BD71BE0F27}" srcOrd="5" destOrd="0" presId="urn:microsoft.com/office/officeart/2005/8/layout/target3"/>
    <dgm:cxn modelId="{D546FB8D-BB5A-4DC3-A3F6-8D4E08AE7365}" type="presParOf" srcId="{7322A805-4BE6-4451-AEF3-C7BE2B59CA8A}" destId="{A2EA15DB-A182-4C57-AE69-7132E98BA308}" srcOrd="6" destOrd="0" presId="urn:microsoft.com/office/officeart/2005/8/layout/target3"/>
    <dgm:cxn modelId="{4A7A4E9B-BC96-4A35-B76F-5BB212801DC1}" type="presParOf" srcId="{7322A805-4BE6-4451-AEF3-C7BE2B59CA8A}" destId="{441CDC1F-CBE1-4A05-9B84-FEF6ED06BC6C}" srcOrd="7" destOrd="0" presId="urn:microsoft.com/office/officeart/2005/8/layout/target3"/>
    <dgm:cxn modelId="{1EB549CA-6A6B-4978-982D-F5424337AAA3}" type="presParOf" srcId="{7322A805-4BE6-4451-AEF3-C7BE2B59CA8A}" destId="{09AB2968-1324-40E0-9196-058CFDD83DAB}" srcOrd="8" destOrd="0" presId="urn:microsoft.com/office/officeart/2005/8/layout/target3"/>
    <dgm:cxn modelId="{8D976B16-B19A-42E2-A82B-8F4DFB3BE561}" type="presParOf" srcId="{7322A805-4BE6-4451-AEF3-C7BE2B59CA8A}" destId="{E19C4CAA-3850-45D2-88A9-AB29B47530E9}" srcOrd="9" destOrd="0" presId="urn:microsoft.com/office/officeart/2005/8/layout/target3"/>
    <dgm:cxn modelId="{C3745762-190A-4F94-B42A-5DB7DD99A5EB}" type="presParOf" srcId="{7322A805-4BE6-4451-AEF3-C7BE2B59CA8A}" destId="{A7A3790C-FBA0-4AEE-85A4-3954EA289A78}" srcOrd="10" destOrd="0" presId="urn:microsoft.com/office/officeart/2005/8/layout/target3"/>
    <dgm:cxn modelId="{7E1CB3C8-314A-476A-A2E4-563176AADCF5}" type="presParOf" srcId="{7322A805-4BE6-4451-AEF3-C7BE2B59CA8A}" destId="{B6C28BE4-6D53-430A-B602-3DD4D237EA68}" srcOrd="11" destOrd="0" presId="urn:microsoft.com/office/officeart/2005/8/layout/target3"/>
    <dgm:cxn modelId="{1567D677-2076-44DC-9FF3-857BD0B6BB16}" type="presParOf" srcId="{7322A805-4BE6-4451-AEF3-C7BE2B59CA8A}" destId="{0FD6A1B9-3FBC-4DCF-9789-21C66FB17EB0}" srcOrd="12" destOrd="0" presId="urn:microsoft.com/office/officeart/2005/8/layout/target3"/>
    <dgm:cxn modelId="{017E5220-7D82-4793-B796-C01EA2A99CA2}" type="presParOf" srcId="{7322A805-4BE6-4451-AEF3-C7BE2B59CA8A}" destId="{600BCB00-42F8-4BDE-9C5F-E055B8E041B8}" srcOrd="13" destOrd="0" presId="urn:microsoft.com/office/officeart/2005/8/layout/target3"/>
    <dgm:cxn modelId="{86B912F8-796D-4F8D-B247-2453EFC498EE}" type="presParOf" srcId="{7322A805-4BE6-4451-AEF3-C7BE2B59CA8A}" destId="{DF2DD320-DEA2-4958-8C61-6A604C627FF4}" srcOrd="14" destOrd="0" presId="urn:microsoft.com/office/officeart/2005/8/layout/target3"/>
    <dgm:cxn modelId="{BC25CAAE-C4E5-42E6-BF7D-68E5BC3B1AA3}" type="presParOf" srcId="{7322A805-4BE6-4451-AEF3-C7BE2B59CA8A}" destId="{F0A0C08B-0691-46BD-93BD-342D4C879E05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E9025-F819-4537-BC5C-80EEEF0973EA}">
      <dsp:nvSpPr>
        <dsp:cNvPr id="0" name=""/>
        <dsp:cNvSpPr/>
      </dsp:nvSpPr>
      <dsp:spPr>
        <a:xfrm>
          <a:off x="0" y="0"/>
          <a:ext cx="1447800" cy="1447800"/>
        </a:xfrm>
        <a:prstGeom prst="pie">
          <a:avLst>
            <a:gd name="adj1" fmla="val 5400000"/>
            <a:gd name="adj2" fmla="val 16200000"/>
          </a:avLst>
        </a:prstGeom>
        <a:solidFill>
          <a:srgbClr val="C5E6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C881C7-07D8-4296-A416-11B7F006DC61}">
      <dsp:nvSpPr>
        <dsp:cNvPr id="0" name=""/>
        <dsp:cNvSpPr/>
      </dsp:nvSpPr>
      <dsp:spPr>
        <a:xfrm>
          <a:off x="723900" y="0"/>
          <a:ext cx="7429498" cy="144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Педагогический консалтинг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00" y="0"/>
        <a:ext cx="7429498" cy="307657"/>
      </dsp:txXfrm>
    </dsp:sp>
    <dsp:sp modelId="{52E7791C-0E88-459C-89C2-FDC23641B5EC}">
      <dsp:nvSpPr>
        <dsp:cNvPr id="0" name=""/>
        <dsp:cNvSpPr/>
      </dsp:nvSpPr>
      <dsp:spPr>
        <a:xfrm>
          <a:off x="190023" y="307657"/>
          <a:ext cx="1067752" cy="1067752"/>
        </a:xfrm>
        <a:prstGeom prst="pie">
          <a:avLst>
            <a:gd name="adj1" fmla="val 5400000"/>
            <a:gd name="adj2" fmla="val 16200000"/>
          </a:avLst>
        </a:prstGeom>
        <a:solidFill>
          <a:srgbClr val="FF9FB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59935A-DF22-4433-8855-29BD71BE0F27}">
      <dsp:nvSpPr>
        <dsp:cNvPr id="0" name=""/>
        <dsp:cNvSpPr/>
      </dsp:nvSpPr>
      <dsp:spPr>
        <a:xfrm>
          <a:off x="723900" y="307657"/>
          <a:ext cx="7429498" cy="10677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Социально-педагогический консалтинг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00" y="307657"/>
        <a:ext cx="7429498" cy="307657"/>
      </dsp:txXfrm>
    </dsp:sp>
    <dsp:sp modelId="{441CDC1F-CBE1-4A05-9B84-FEF6ED06BC6C}">
      <dsp:nvSpPr>
        <dsp:cNvPr id="0" name=""/>
        <dsp:cNvSpPr/>
      </dsp:nvSpPr>
      <dsp:spPr>
        <a:xfrm>
          <a:off x="380047" y="615315"/>
          <a:ext cx="687705" cy="687705"/>
        </a:xfrm>
        <a:prstGeom prst="pie">
          <a:avLst>
            <a:gd name="adj1" fmla="val 5400000"/>
            <a:gd name="adj2" fmla="val 1620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AB2968-1324-40E0-9196-058CFDD83DAB}">
      <dsp:nvSpPr>
        <dsp:cNvPr id="0" name=""/>
        <dsp:cNvSpPr/>
      </dsp:nvSpPr>
      <dsp:spPr>
        <a:xfrm>
          <a:off x="723900" y="615315"/>
          <a:ext cx="7429498" cy="6877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Психологический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00" y="615315"/>
        <a:ext cx="7429498" cy="307657"/>
      </dsp:txXfrm>
    </dsp:sp>
    <dsp:sp modelId="{A7A3790C-FBA0-4AEE-85A4-3954EA289A78}">
      <dsp:nvSpPr>
        <dsp:cNvPr id="0" name=""/>
        <dsp:cNvSpPr/>
      </dsp:nvSpPr>
      <dsp:spPr>
        <a:xfrm>
          <a:off x="570071" y="922972"/>
          <a:ext cx="307657" cy="307657"/>
        </a:xfrm>
        <a:prstGeom prst="pie">
          <a:avLst>
            <a:gd name="adj1" fmla="val 5400000"/>
            <a:gd name="adj2" fmla="val 1620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C28BE4-6D53-430A-B602-3DD4D237EA68}">
      <dsp:nvSpPr>
        <dsp:cNvPr id="0" name=""/>
        <dsp:cNvSpPr/>
      </dsp:nvSpPr>
      <dsp:spPr>
        <a:xfrm>
          <a:off x="723900" y="922972"/>
          <a:ext cx="7429498" cy="3076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Управленческий консалтинг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00" y="922972"/>
        <a:ext cx="7429498" cy="307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DDE99-2BE5-4556-B17B-DB7353669BB9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AD72A-2665-4CBF-A911-8DFF77BA7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72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ADC008-74B1-4A31-AD55-DCC511B984B7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7493003" y="2992438"/>
            <a:ext cx="1338263" cy="2189162"/>
            <a:chOff x="4704" y="1885"/>
            <a:chExt cx="843" cy="1379"/>
          </a:xfrm>
        </p:grpSpPr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4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504C9-0E46-46FB-BC73-78AE483E675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CAE65-4DCF-4CB1-A147-C6DD267E461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D0C2C3-A952-4EA3-9020-D0461A5F683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4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2E95B3-E21F-4B87-8F12-1D76872924E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9264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4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085781-6D09-4CD7-958E-0BDD64E1479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9264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2175DC8-0D90-4DEB-99EB-29943C069F9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15A4-847C-42D9-B435-FB8430E09AE8}" type="datetime8">
              <a:rPr lang="en-US">
                <a:solidFill>
                  <a:srgbClr val="444D26"/>
                </a:solidFill>
              </a:rPr>
              <a:pPr>
                <a:defRPr/>
              </a:pPr>
              <a:t>5/15/2017 1:12 AM</a:t>
            </a:fld>
            <a:endParaRPr lang="en-US">
              <a:solidFill>
                <a:srgbClr val="444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44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4E2B62-9A4C-4BED-83A9-83BB3C2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46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15A4-847C-42D9-B435-FB8430E09AE8}" type="datetime8">
              <a:rPr lang="en-US">
                <a:solidFill>
                  <a:srgbClr val="444D26"/>
                </a:solidFill>
              </a:rPr>
              <a:pPr>
                <a:defRPr/>
              </a:pPr>
              <a:t>5/15/2017 1:12 AM</a:t>
            </a:fld>
            <a:endParaRPr lang="en-US">
              <a:solidFill>
                <a:srgbClr val="444D2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44D2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4E2B62-9A4C-4BED-83A9-83BB3C2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5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20C0E-8FE9-4E73-8BC9-44814D99A23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B27F4-E7A6-4CF9-AAFF-8543B07415D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F8DDF-7A6D-4EA5-80D1-A3F1976FDFE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D746C-E2E1-4304-A4F7-03C0B4A6C33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CADD1-C171-4ECF-8D3E-7E647598263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05565-0E23-423F-A3FE-1253E49A752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63155-5289-480C-9D09-944D943A78F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3126A-341A-402E-A7AD-9F103FDB51D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en-US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374248A-D300-4523-80F2-101FFC93A2CE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8153403" y="152400"/>
            <a:ext cx="792163" cy="1295400"/>
            <a:chOff x="5136" y="960"/>
            <a:chExt cx="528" cy="864"/>
          </a:xfrm>
        </p:grpSpPr>
        <p:sp>
          <p:nvSpPr>
            <p:cNvPr id="501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737" r:id="rId16"/>
    <p:sldLayoutId id="2147483785" r:id="rId17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аспекты инновационных подходов в организации деятельности муниципальной методической службы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Сомова Лариса Владимировна,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методист УМС ИМО Управления образования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Советскому району</a:t>
            </a:r>
          </a:p>
        </p:txBody>
      </p:sp>
      <p:pic>
        <p:nvPicPr>
          <p:cNvPr id="4" name="Picture 2" descr="C:\Users\AI2008\Pictures\Эмблема района 2011\Эмблема район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685800"/>
            <a:ext cx="1241593" cy="18649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4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43610" y="228600"/>
            <a:ext cx="5890590" cy="609600"/>
          </a:xfrm>
        </p:spPr>
        <p:txBody>
          <a:bodyPr/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Тьюторство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4"/>
          <p:cNvSpPr>
            <a:spLocks noGrp="1"/>
          </p:cNvSpPr>
          <p:nvPr>
            <p:ph idx="1"/>
          </p:nvPr>
        </p:nvSpPr>
        <p:spPr>
          <a:xfrm>
            <a:off x="457200" y="1268761"/>
            <a:ext cx="8382000" cy="1398240"/>
          </a:xfrm>
        </p:spPr>
        <p:txBody>
          <a:bodyPr>
            <a:normAutofit/>
          </a:bodyPr>
          <a:lstStyle/>
          <a:p>
            <a:pPr marL="800100" indent="-457200" algn="just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районные курсы 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Intel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«Обучение для будущего»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по </a:t>
            </a:r>
          </a:p>
          <a:p>
            <a:pPr marL="808038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направлению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«Проектная деятельность в информационной образовательной среде 21 века». </a:t>
            </a:r>
            <a:endParaRPr lang="ru-RU" sz="1400" b="1" dirty="0" smtClean="0">
              <a:latin typeface="Times New Roman"/>
              <a:ea typeface="Calibri"/>
              <a:cs typeface="Times New Roman"/>
            </a:endParaRPr>
          </a:p>
          <a:p>
            <a:pPr marL="800100" indent="-45720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Традиционна 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для нашего региона схема, а именно: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 </a:t>
            </a:r>
            <a:endParaRPr lang="ru-RU" dirty="0">
              <a:latin typeface="Times New Roman"/>
              <a:ea typeface="Calibri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01295" y="5105400"/>
            <a:ext cx="3465905" cy="1563960"/>
          </a:xfrm>
          <a:prstGeom prst="roundRect">
            <a:avLst/>
          </a:prstGeom>
          <a:solidFill>
            <a:srgbClr val="FF9FB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ЕМТ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 «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Формирование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компетентности участников образовательного процесса как одно из ключевых направлений современной стратегии развития образования» в 2010-2011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уч.г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.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92080" y="5105400"/>
            <a:ext cx="3456384" cy="1563960"/>
          </a:xfrm>
          <a:prstGeom prst="roundRect">
            <a:avLst/>
          </a:prstGeom>
          <a:solidFill>
            <a:srgbClr val="FF9FB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Развитие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информационно- коммуникационной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компетентности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419600" y="5769260"/>
            <a:ext cx="762000" cy="3267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04801" y="2961713"/>
            <a:ext cx="457200" cy="457200"/>
          </a:xfrm>
          <a:prstGeom prst="ellipse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04801" y="3610276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13130" y="4335784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50077" y="2961713"/>
            <a:ext cx="7543800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Обучение районного тьютора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lang="ru-RU" sz="9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Подготовка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районным тьютором школьных тьюторов в количестве 50  человек (в нашем районе было обучено 84 человека и 38 руководителей)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lang="ru-RU" sz="9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Обучение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школьными </a:t>
            </a:r>
            <a:r>
              <a:rPr lang="ru-RU" sz="19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тьюторами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педагогов </a:t>
            </a: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школы</a:t>
            </a:r>
            <a:endParaRPr lang="ru-RU" sz="19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33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проекты по развитию управленческой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заместителей директоров ОУ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>
              <a:buClr>
                <a:srgbClr val="330066"/>
              </a:buClr>
            </a:pPr>
            <a:r>
              <a:rPr lang="ru-RU" sz="20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проекты по развитию управленческой компетентности заместителей директоров </a:t>
            </a:r>
            <a:r>
              <a:rPr lang="ru-RU" sz="2000" b="1" dirty="0" smtClean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</a:p>
          <a:p>
            <a:pPr lvl="0">
              <a:buClr>
                <a:srgbClr val="330066"/>
              </a:buClr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2011-2012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«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Компетентностная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педагогика в 21 веке»</a:t>
            </a:r>
          </a:p>
          <a:p>
            <a:pPr lvl="0">
              <a:buClr>
                <a:srgbClr val="330066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2012-2015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«Формирование инновационной культуры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«Новой школы»</a:t>
            </a:r>
          </a:p>
          <a:p>
            <a:pPr lvl="0">
              <a:buClr>
                <a:srgbClr val="330066"/>
              </a:buClr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2015-2016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«Аналитическая деятельность заместителя директора»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04800" y="114300"/>
            <a:ext cx="7772399" cy="990600"/>
            <a:chOff x="152401" y="152400"/>
            <a:chExt cx="7772399" cy="990600"/>
          </a:xfrm>
        </p:grpSpPr>
        <p:pic>
          <p:nvPicPr>
            <p:cNvPr id="7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788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2238"/>
            <a:ext cx="6096000" cy="868362"/>
          </a:xfrm>
        </p:spPr>
        <p:txBody>
          <a:bodyPr/>
          <a:lstStyle/>
          <a:p>
            <a:pPr algn="ctr"/>
            <a:r>
              <a:rPr lang="ru-RU" sz="2200" b="0" dirty="0">
                <a:latin typeface="Calibri" pitchFamily="34" charset="0"/>
              </a:rPr>
              <a:t>Программа сетевой системы повышения квалификации заместителей директоров ОУ</a:t>
            </a:r>
            <a:r>
              <a:rPr lang="ru-RU" sz="2200" dirty="0">
                <a:latin typeface="Calibri" pitchFamily="34" charset="0"/>
              </a:rPr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5029201" cy="5105401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проект для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зам.директоров по проблеме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педагогика в 21 веке», разработанный на основе материалов Международных курсов Центра «Обучение без границ» (Монреаль, Канада). Семинар проводился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руководством заведующей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ИМО Сомовой Л.В.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с тьютором по работе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Гирфанутдиновой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Н.М.,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УР гимназии №8, прошедших обучение на этих курсах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Тематика семинаров: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«Эволюция педагогики в условиях меняющегося мира», «Современный урок в контексте педагогического менеджмента», «Современный урок в проекции таксономии </a:t>
            </a:r>
            <a:r>
              <a:rPr lang="ru-RU" sz="16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Блума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 семинары для руководителей (в течение 2-х лет в соответствии с ЕМТ на семинарах обсуждались такие проблемы, как «Модель профессиональной компетентности педагога», «Современные педагогические технологии», «Развитие технологической и рефлексивной компетенций»,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Компетентностный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образовании школьников» и др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16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5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8" name="Picture 4" descr="S500564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562600" y="1847057"/>
            <a:ext cx="3124200" cy="213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5" descr="S500563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5562600" y="4191000"/>
            <a:ext cx="3124200" cy="2104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713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14400" y="122238"/>
            <a:ext cx="6019800" cy="7921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 введения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75014" y="1512617"/>
            <a:ext cx="8229600" cy="1709738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Был разработан проект реализации </a:t>
            </a:r>
            <a:r>
              <a:rPr lang="ru-RU" sz="1800" dirty="0" err="1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тьюторского</a:t>
            </a: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сопровождения преподавания учебных предметов: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Создана рабочая группа по реализации проекта (методисты, тьюторы)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Изучена статистика образовательной ситуации в Советском районе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Анализ квалификационного состава педагогов (56% - высшая </a:t>
            </a:r>
            <a:r>
              <a:rPr lang="ru-RU" sz="1800" dirty="0" err="1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кв.категория</a:t>
            </a: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, 40% - 1 </a:t>
            </a:r>
            <a:r>
              <a:rPr lang="ru-RU" sz="1800" dirty="0" err="1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кв.кат</a:t>
            </a:r>
            <a:r>
              <a:rPr lang="ru-RU" sz="1800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., 4% - СЗД) </a:t>
            </a:r>
            <a:endParaRPr lang="ru-RU" sz="1800" dirty="0"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5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330010"/>
              </p:ext>
            </p:extLst>
          </p:nvPr>
        </p:nvGraphicFramePr>
        <p:xfrm>
          <a:off x="3978683" y="3276600"/>
          <a:ext cx="6467104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3702" y="3750677"/>
            <a:ext cx="38361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затруднения. Это: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600" y="4111762"/>
            <a:ext cx="3429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ФГОС;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системно-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 и умение применять его в повседневной деятельности;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представления о структуре урока в соответствии с ФГОС;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трудности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работе с  особенными детьми. </a:t>
            </a:r>
          </a:p>
        </p:txBody>
      </p:sp>
    </p:spTree>
    <p:extLst>
      <p:ext uri="{BB962C8B-B14F-4D97-AF65-F5344CB8AC3E}">
        <p14:creationId xmlns:p14="http://schemas.microsoft.com/office/powerpoint/2010/main" val="366995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4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" name="Заголовок 6"/>
          <p:cNvSpPr>
            <a:spLocks noGrp="1"/>
          </p:cNvSpPr>
          <p:nvPr>
            <p:ph type="title"/>
          </p:nvPr>
        </p:nvSpPr>
        <p:spPr>
          <a:xfrm>
            <a:off x="914400" y="122238"/>
            <a:ext cx="6019800" cy="7921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 введения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1" y="1295400"/>
            <a:ext cx="76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анализ динамики изменения профессиональной компетентности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на корректировочном этапе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964202"/>
              </p:ext>
            </p:extLst>
          </p:nvPr>
        </p:nvGraphicFramePr>
        <p:xfrm>
          <a:off x="451263" y="2362200"/>
          <a:ext cx="8159337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9194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4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" name="Заголовок 6"/>
          <p:cNvSpPr>
            <a:spLocks noGrp="1"/>
          </p:cNvSpPr>
          <p:nvPr>
            <p:ph type="title"/>
          </p:nvPr>
        </p:nvSpPr>
        <p:spPr>
          <a:xfrm>
            <a:off x="914400" y="122238"/>
            <a:ext cx="6019800" cy="63976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 ФГОС ООО в ОУ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1" y="1295400"/>
            <a:ext cx="76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службой  района был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 в ОУ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6553200" y="1828800"/>
            <a:ext cx="2438400" cy="1752600"/>
          </a:xfrm>
          <a:prstGeom prst="wedgeRoundRectCallout">
            <a:avLst>
              <a:gd name="adj1" fmla="val 54520"/>
              <a:gd name="adj2" fmla="val 78340"/>
              <a:gd name="adj3" fmla="val 16667"/>
            </a:avLst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ВШК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готовности педагогов к работе по ФГОС ООО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кадров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6491844" y="1770966"/>
            <a:ext cx="304800" cy="341530"/>
          </a:xfrm>
          <a:prstGeom prst="flowChartConnector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6568044" y="1856348"/>
            <a:ext cx="152400" cy="170765"/>
          </a:xfrm>
          <a:prstGeom prst="flowChartConnector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81003"/>
              </p:ext>
            </p:extLst>
          </p:nvPr>
        </p:nvGraphicFramePr>
        <p:xfrm>
          <a:off x="304800" y="2112496"/>
          <a:ext cx="6078223" cy="448087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25651"/>
                <a:gridCol w="2026286"/>
                <a:gridCol w="2026286"/>
              </a:tblGrid>
              <a:tr h="6478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Нормативно-правовая база сформирована в целом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10497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 и результаты введения ФГОС ООО обсуждались на заседаниях педсоветов,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методсоветов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ШМО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Работали проблемные группы в ОУ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 в 5 классах посещались во всех ОУ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96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уроков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99"/>
                    </a:solidFill>
                  </a:tcPr>
                </a:tc>
              </a:tr>
              <a:tr h="36872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различными образовательными технологиями: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8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Проектные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Уровневой дифференциации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8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ТРКМ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17822" y="4385101"/>
            <a:ext cx="1813956" cy="923330"/>
          </a:xfrm>
          <a:prstGeom prst="rect">
            <a:avLst/>
          </a:prstGeom>
          <a:solidFill>
            <a:srgbClr val="C9D3F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Числовые показатели мониторинга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6491844" y="3429000"/>
            <a:ext cx="395844" cy="2895600"/>
          </a:xfrm>
          <a:prstGeom prst="rightBrace">
            <a:avLst>
              <a:gd name="adj1" fmla="val 43359"/>
              <a:gd name="adj2" fmla="val 50000"/>
            </a:avLst>
          </a:prstGeom>
          <a:ln>
            <a:solidFill>
              <a:srgbClr val="C9D3F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4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" name="Заголовок 6"/>
          <p:cNvSpPr>
            <a:spLocks noGrp="1"/>
          </p:cNvSpPr>
          <p:nvPr>
            <p:ph type="title"/>
          </p:nvPr>
        </p:nvSpPr>
        <p:spPr>
          <a:xfrm>
            <a:off x="914400" y="122238"/>
            <a:ext cx="6019800" cy="639762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работа в 5 классах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1" y="1295400"/>
            <a:ext cx="76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контрольной работы проверялась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универсальных учебных действий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487274"/>
              </p:ext>
            </p:extLst>
          </p:nvPr>
        </p:nvGraphicFramePr>
        <p:xfrm>
          <a:off x="-228600" y="2133600"/>
          <a:ext cx="9124951" cy="4538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5" name="Группа 24"/>
          <p:cNvGrpSpPr/>
          <p:nvPr/>
        </p:nvGrpSpPr>
        <p:grpSpPr>
          <a:xfrm>
            <a:off x="523901" y="2286000"/>
            <a:ext cx="3552799" cy="4267200"/>
            <a:chOff x="523901" y="2286000"/>
            <a:chExt cx="3552799" cy="4267200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533400" y="2667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33400" y="3048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33400" y="3429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33400" y="3810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533400" y="4191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33400" y="4572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33400" y="497774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533400" y="54102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523901" y="5715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33400" y="61722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33400" y="22860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533400" y="6553200"/>
              <a:ext cx="3543300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3961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152401" y="152400"/>
            <a:ext cx="7772399" cy="990600"/>
            <a:chOff x="152401" y="152400"/>
            <a:chExt cx="7772399" cy="990600"/>
          </a:xfrm>
        </p:grpSpPr>
        <p:pic>
          <p:nvPicPr>
            <p:cNvPr id="4" name="Рисунок 1" descr="C:\Documents and Settings\rinat\Рабочий стол\эмблема У.О.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52400"/>
              <a:ext cx="971600" cy="897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 descr="C:\Users\AI2008\Pictures\Эмблема района 2011\Эмблема района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1" y="152400"/>
              <a:ext cx="609600" cy="914400"/>
            </a:xfrm>
            <a:prstGeom prst="rect">
              <a:avLst/>
            </a:prstGeom>
            <a:noFill/>
          </p:spPr>
        </p:pic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228600" y="1143000"/>
              <a:ext cx="76962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43610" y="228600"/>
            <a:ext cx="5890590" cy="533400"/>
          </a:xfrm>
        </p:spPr>
        <p:txBody>
          <a:bodyPr/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Содержательно-образовательный консалтинг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1619" y="1289223"/>
            <a:ext cx="7924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содержательно-образовательного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мнению,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Н.В.Василенко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52804774"/>
              </p:ext>
            </p:extLst>
          </p:nvPr>
        </p:nvGraphicFramePr>
        <p:xfrm>
          <a:off x="457201" y="1752600"/>
          <a:ext cx="8153399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28600" y="3506530"/>
            <a:ext cx="39624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методслужбой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2 сборника по проблемам, над которыми район работал в 2005 – 2010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в 2010-2015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этих сборниках является как теоретический, так и практический материал: алгоритм деятельности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педколлектива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реализации ЕМТ, рекомендации методистов по направлениям и предметным областям, перечень рекомендуемых для ОУ и ШМО  методических тем, список литературы.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438664"/>
            <a:ext cx="4214195" cy="317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526697" y="6196083"/>
            <a:ext cx="2068323" cy="400110"/>
          </a:xfrm>
          <a:prstGeom prst="rect">
            <a:avLst/>
          </a:prstGeom>
          <a:solidFill>
            <a:srgbClr val="FFCC99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www.sovedu.ru</a:t>
            </a:r>
            <a:endParaRPr lang="ru-RU" sz="20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988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643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Сеть</vt:lpstr>
      <vt:lpstr>Некоторые аспекты инновационных подходов в организации деятельности муниципальной методической службы</vt:lpstr>
      <vt:lpstr>Тьюторство</vt:lpstr>
      <vt:lpstr>Методические проекты по развитию управленческой  компетентности заместителей директоров ОУ</vt:lpstr>
      <vt:lpstr>Программа сетевой системы повышения квалификации заместителей директоров ОУ </vt:lpstr>
      <vt:lpstr>Методическое сопровождение введения  ФГОС ООО </vt:lpstr>
      <vt:lpstr>Методическое сопровождение введения  ФГОС ООО </vt:lpstr>
      <vt:lpstr>Мониторинг введения ФГОС ООО в ОУ</vt:lpstr>
      <vt:lpstr>Метапредметная контрольная работа в 5 классах</vt:lpstr>
      <vt:lpstr>Содержательно-образовательный консалтинг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Лариса Сомова</dc:creator>
  <cp:lastModifiedBy>Comp12</cp:lastModifiedBy>
  <cp:revision>153</cp:revision>
  <cp:lastPrinted>1601-01-01T00:00:00Z</cp:lastPrinted>
  <dcterms:created xsi:type="dcterms:W3CDTF">1601-01-01T00:00:00Z</dcterms:created>
  <dcterms:modified xsi:type="dcterms:W3CDTF">2017-05-14T22:15:04Z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